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6" r:id="rId5"/>
    <p:sldId id="262" r:id="rId6"/>
    <p:sldId id="271" r:id="rId7"/>
    <p:sldId id="269" r:id="rId8"/>
    <p:sldId id="267" r:id="rId9"/>
    <p:sldId id="265" r:id="rId10"/>
    <p:sldId id="258" r:id="rId11"/>
    <p:sldId id="270" r:id="rId12"/>
    <p:sldId id="272" r:id="rId13"/>
    <p:sldId id="276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>
        <p:guide orient="horz" pos="2160"/>
        <p:guide pos="3840"/>
        <p:guide orient="horz" pos="1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js.org/docs" TargetMode="External"/><Relationship Id="rId2" Type="http://schemas.openxmlformats.org/officeDocument/2006/relationships/hyperlink" Target="https://api.2gis.ru/doc/maps/ru/quickstar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y/ruvds/blog/436466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1C258-C84B-4817-8FCF-AD5D2F9F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73675"/>
            <a:ext cx="9448800" cy="1825096"/>
          </a:xfrm>
        </p:spPr>
        <p:txBody>
          <a:bodyPr>
            <a:noAutofit/>
          </a:bodyPr>
          <a:lstStyle/>
          <a:p>
            <a:r>
              <a:rPr lang="ru-RU" sz="3600" dirty="0"/>
              <a:t>ГеоАлгоритмические Расчеты: доступность объектов ГОРОДСКОЙ ИНФРАСТРУКТУРЫ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B31FF0-19CF-4F49-92E2-5275EA1F5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17427"/>
            <a:ext cx="9448800" cy="835728"/>
          </a:xfrm>
        </p:spPr>
        <p:txBody>
          <a:bodyPr>
            <a:normAutofit fontScale="32500" lnSpcReduction="20000"/>
          </a:bodyPr>
          <a:lstStyle/>
          <a:p>
            <a:r>
              <a:rPr lang="ru-RU" sz="4300" b="1" dirty="0"/>
              <a:t>Заказчик:</a:t>
            </a:r>
            <a:r>
              <a:rPr lang="ru-RU" sz="4300" dirty="0"/>
              <a:t> Вилков А.Ю., старший советник Генерального директора АО "Корпорация "МСП"</a:t>
            </a:r>
          </a:p>
          <a:p>
            <a:r>
              <a:rPr lang="ru-RU" sz="4300" b="1" dirty="0"/>
              <a:t>Консультант: </a:t>
            </a:r>
            <a:r>
              <a:rPr lang="ru-RU" sz="4300" dirty="0"/>
              <a:t>Завриев Н.К.</a:t>
            </a:r>
          </a:p>
          <a:p>
            <a:r>
              <a:rPr lang="ru-RU" sz="4300" b="1" dirty="0"/>
              <a:t>Выполнил:</a:t>
            </a:r>
            <a:r>
              <a:rPr lang="ru-RU" sz="4300" dirty="0"/>
              <a:t> Куликов Денис, группа 10.5 </a:t>
            </a:r>
            <a:endParaRPr lang="en-US" sz="4300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930B8-CE96-49DF-9E00-C4607CA87A92}"/>
              </a:ext>
            </a:extLst>
          </p:cNvPr>
          <p:cNvSpPr txBox="1"/>
          <p:nvPr/>
        </p:nvSpPr>
        <p:spPr>
          <a:xfrm>
            <a:off x="6146117" y="631635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Москва 2020 год, Лицей 1533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035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8E268-2693-453F-9FF7-1AF573E1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127B1-76CC-4C00-AFCC-9EA9542A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361997"/>
            <a:ext cx="10820400" cy="3588524"/>
          </a:xfrm>
        </p:spPr>
        <p:txBody>
          <a:bodyPr>
            <a:normAutofit lnSpcReduction="10000"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ru-RU" sz="1800" dirty="0"/>
              <a:t>Геомаркетинговое исследование поможет:</a:t>
            </a:r>
          </a:p>
          <a:p>
            <a:pPr fontAlgn="base">
              <a:lnSpc>
                <a:spcPct val="100000"/>
              </a:lnSpc>
            </a:pPr>
            <a:r>
              <a:rPr lang="ru-RU" sz="1800" dirty="0"/>
              <a:t>оптимально спланировать места размещения новых точек продаж или оптимизировать размещение действующих</a:t>
            </a:r>
          </a:p>
          <a:p>
            <a:pPr fontAlgn="base">
              <a:lnSpc>
                <a:spcPct val="100000"/>
              </a:lnSpc>
            </a:pPr>
            <a:r>
              <a:rPr lang="ru-RU" sz="1800" dirty="0"/>
              <a:t>найти помещения для бизнеса с учетом фактора их доступности, максимального охвата целевой аудитории, конкурентной среды, перспектив развития территорий;</a:t>
            </a:r>
          </a:p>
          <a:p>
            <a:pPr fontAlgn="base">
              <a:lnSpc>
                <a:spcPct val="100000"/>
              </a:lnSpc>
            </a:pPr>
            <a:r>
              <a:rPr lang="ru-RU" sz="1800" dirty="0"/>
              <a:t>понимать наиболее привлекательную ассортиментную линейку с учетом потребностей ключевого сегмента аудитории (пешеходный и</a:t>
            </a:r>
            <a:r>
              <a:rPr lang="en-US" sz="1800" dirty="0"/>
              <a:t>/</a:t>
            </a:r>
            <a:r>
              <a:rPr lang="ru-RU" sz="1800" dirty="0"/>
              <a:t>или автопоток)</a:t>
            </a:r>
          </a:p>
          <a:p>
            <a:pPr fontAlgn="base">
              <a:lnSpc>
                <a:spcPct val="100000"/>
              </a:lnSpc>
            </a:pPr>
            <a:r>
              <a:rPr lang="ru-RU" sz="1800" dirty="0"/>
              <a:t>проводить анализ конкурентной среды</a:t>
            </a:r>
          </a:p>
          <a:p>
            <a:pPr fontAlgn="base">
              <a:lnSpc>
                <a:spcPct val="100000"/>
              </a:lnSpc>
            </a:pPr>
            <a:r>
              <a:rPr lang="ru-RU" sz="1800" dirty="0"/>
              <a:t>прогнозировать размеры товарооборота и объема продаж, а также прочих показателей экономической эффективности присутствия торговой точки в конкретном месте внутригородской территории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16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40843-F549-42D6-987C-BA529C56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Программная реализация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7C83AF-9CE4-47B3-83A6-AC3807A4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95" y="2359152"/>
            <a:ext cx="1638155" cy="4024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Языки: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HTML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JavaScript</a:t>
            </a:r>
            <a:endParaRPr lang="ru-RU" sz="18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671F6A0-D52B-4BF6-B2CF-576D3F16A5A7}"/>
              </a:ext>
            </a:extLst>
          </p:cNvPr>
          <p:cNvSpPr txBox="1">
            <a:spLocks/>
          </p:cNvSpPr>
          <p:nvPr/>
        </p:nvSpPr>
        <p:spPr>
          <a:xfrm>
            <a:off x="6194246" y="2357197"/>
            <a:ext cx="2704888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Среды разработки:</a:t>
            </a:r>
            <a:endParaRPr lang="en-US" sz="1800" dirty="0"/>
          </a:p>
          <a:p>
            <a:r>
              <a:rPr lang="en-US" sz="1800" dirty="0"/>
              <a:t>Visual Studio Code</a:t>
            </a:r>
          </a:p>
          <a:p>
            <a:pPr marL="285750" indent="-285750"/>
            <a:endParaRPr lang="en-US" sz="180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8E9CDDD-6884-4A83-90FC-AECA2E9406EF}"/>
              </a:ext>
            </a:extLst>
          </p:cNvPr>
          <p:cNvSpPr txBox="1">
            <a:spLocks/>
          </p:cNvSpPr>
          <p:nvPr/>
        </p:nvSpPr>
        <p:spPr>
          <a:xfrm>
            <a:off x="8430768" y="2356104"/>
            <a:ext cx="2532888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DD4F9D-B6D9-4F49-982F-C1877851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61" y="4413621"/>
            <a:ext cx="943804" cy="10696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5C58A4-8A5C-44A2-9D5F-4B3B55F1F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7" y="4413622"/>
            <a:ext cx="1069197" cy="10691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6A805D-4838-45DA-BDF3-4D02D446D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11" y="4413621"/>
            <a:ext cx="1069198" cy="1069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35617-1848-4B77-9EC5-1DF7355ACC81}"/>
              </a:ext>
            </a:extLst>
          </p:cNvPr>
          <p:cNvSpPr txBox="1"/>
          <p:nvPr/>
        </p:nvSpPr>
        <p:spPr>
          <a:xfrm>
            <a:off x="9675511" y="2358126"/>
            <a:ext cx="943606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API: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2gis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3247DB-DDEA-41C9-AF8A-0B43ACAA1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221" y="4160803"/>
            <a:ext cx="2421035" cy="1466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399FD-95F5-44F1-8BDC-0A2F2CD55E3A}"/>
              </a:ext>
            </a:extLst>
          </p:cNvPr>
          <p:cNvSpPr txBox="1"/>
          <p:nvPr/>
        </p:nvSpPr>
        <p:spPr>
          <a:xfrm>
            <a:off x="3770819" y="2356104"/>
            <a:ext cx="1776448" cy="71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ru-RU" dirty="0"/>
              <a:t>Фреймворки:</a:t>
            </a: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Electron JS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2A6F40-DC07-4224-881D-67EF895C3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540" y="4413620"/>
            <a:ext cx="2157642" cy="121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3EA68-612F-4C55-B467-E5AAE9D0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CA4948-D479-41D1-ABB7-5ECA214E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Вначале нужно было отредактировать</a:t>
            </a:r>
            <a:r>
              <a:rPr lang="en-US" sz="1800" dirty="0"/>
              <a:t> </a:t>
            </a:r>
            <a:r>
              <a:rPr lang="ru-RU" sz="1800" dirty="0"/>
              <a:t>и разбить на отдельные файлы данные 2</a:t>
            </a:r>
            <a:r>
              <a:rPr lang="en-US" sz="1800" dirty="0" err="1"/>
              <a:t>gis</a:t>
            </a:r>
            <a:r>
              <a:rPr lang="ru-RU" sz="1800" dirty="0"/>
              <a:t>, которые были предоставлены заказчиком.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73883F-8099-4A90-B2BD-248C8074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80" y="3292624"/>
            <a:ext cx="5370413" cy="29960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FF292B-19CF-48F3-99E5-1E51B5CE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1" y="3292624"/>
            <a:ext cx="5359509" cy="2996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85CDD-FA9A-4CF4-ADB1-573A1CC0BE4A}"/>
              </a:ext>
            </a:extLst>
          </p:cNvPr>
          <p:cNvSpPr txBox="1"/>
          <p:nvPr/>
        </p:nvSpPr>
        <p:spPr>
          <a:xfrm>
            <a:off x="2260119" y="6366295"/>
            <a:ext cx="1927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2">
                    <a:lumMod val="50000"/>
                  </a:schemeClr>
                </a:solidFill>
              </a:rPr>
              <a:t>Изначальный вид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65862-1B9A-4795-BA5A-07B24CA0DEC1}"/>
              </a:ext>
            </a:extLst>
          </p:cNvPr>
          <p:cNvSpPr txBox="1"/>
          <p:nvPr/>
        </p:nvSpPr>
        <p:spPr>
          <a:xfrm>
            <a:off x="8065136" y="6366298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2">
                    <a:lumMod val="50000"/>
                  </a:schemeClr>
                </a:solidFill>
              </a:rPr>
              <a:t>После редактирования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99355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2F81F-DDAD-4186-9CC2-FCCD5D47A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73EB0-7C35-455D-8BD5-B28FDE501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Затем, используя полученные и отредактированные данные и </a:t>
            </a:r>
            <a:r>
              <a:rPr lang="en-US" sz="1800" dirty="0"/>
              <a:t>API 2gis</a:t>
            </a:r>
            <a:r>
              <a:rPr lang="ru-RU" sz="1800" dirty="0"/>
              <a:t>, создавалось готовое приложение.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0894FE-3F12-4B09-B619-2FE7C68C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6" y="3096883"/>
            <a:ext cx="5138054" cy="359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29D68B-7868-4EF0-AD27-58A405A1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32" y="3096883"/>
            <a:ext cx="6165201" cy="35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2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6398F-F4DE-4CF4-A3B8-3E1CFE42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D47FB0-0A71-41BF-A196-522F85CAE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Приложение, которое отображает объекты разных типов, а также визуально определяет дефицит и профицит объектов разных типов в выбранной области.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828AFF-5B49-4E8D-B0AE-69E0464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0" y="3080234"/>
            <a:ext cx="3917405" cy="34144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9659B-09C1-46B1-B022-FDC89A9D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448" y="3076547"/>
            <a:ext cx="3914528" cy="34181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17074E-3E0D-471C-8956-8B3922F20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479" y="3080233"/>
            <a:ext cx="3924022" cy="3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B076A3-3638-451F-BCB1-8A802ABB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 дальнейшей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FC4B03-358E-4BAA-A49E-B7B3F7FA0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В дальнейшем, данное приложение может улучшаться за счет увеличения анализируемых районов, городов и типов объектов.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Также возможна реализация геоалгоритмических методов, благодаря чему возможен программный анализ данных.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Более того, в будущем желательно создание базы данных, что упростит работу с данными, а также их анализ.</a:t>
            </a:r>
          </a:p>
          <a:p>
            <a:pPr marL="0" indent="0">
              <a:lnSpc>
                <a:spcPct val="150000"/>
              </a:lnSpc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8021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29751-69CD-4603-A71B-5F49B600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71166B-A994-4735-ACE8-A65EBA320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Документация к </a:t>
            </a:r>
            <a:r>
              <a:rPr lang="en-US" sz="1800" dirty="0"/>
              <a:t>API 2gis </a:t>
            </a:r>
            <a:r>
              <a:rPr lang="ru-RU" sz="1800" dirty="0"/>
              <a:t>[Электронный ресурс]: Режим доступа: </a:t>
            </a:r>
            <a:r>
              <a:rPr lang="en-US" sz="1800" dirty="0">
                <a:hlinkClick r:id="rId2"/>
              </a:rPr>
              <a:t>https://api.2gis.ru/doc/maps/ru/quickstart/</a:t>
            </a:r>
            <a:r>
              <a:rPr lang="en-US" sz="1800" dirty="0"/>
              <a:t> </a:t>
            </a:r>
            <a:r>
              <a:rPr lang="ru-RU" sz="1800" dirty="0"/>
              <a:t>(дата последнего обращения – 02.06.2020)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Документация к </a:t>
            </a:r>
            <a:r>
              <a:rPr lang="en-US" sz="1800" dirty="0"/>
              <a:t>Electron JS </a:t>
            </a:r>
            <a:r>
              <a:rPr lang="ru-RU" sz="1800" dirty="0"/>
              <a:t>[Электронный ресурс]: Режим доступа: </a:t>
            </a:r>
            <a:r>
              <a:rPr lang="en-US" sz="1800" dirty="0">
                <a:hlinkClick r:id="rId3"/>
              </a:rPr>
              <a:t>https://www.electronjs.org/docs</a:t>
            </a:r>
            <a:r>
              <a:rPr lang="ru-RU" sz="1800" dirty="0"/>
              <a:t> (дата последнего обращения – 29.05.2020)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 err="1"/>
              <a:t>Habr</a:t>
            </a:r>
            <a:r>
              <a:rPr lang="en-US" sz="1800" dirty="0"/>
              <a:t> (</a:t>
            </a:r>
            <a:r>
              <a:rPr lang="ru-RU" sz="1800" dirty="0" err="1"/>
              <a:t>Electron</a:t>
            </a:r>
            <a:r>
              <a:rPr lang="ru-RU" sz="1800" dirty="0"/>
              <a:t>: разработка настольных приложений с использованием HTML, CSS и </a:t>
            </a:r>
            <a:r>
              <a:rPr lang="ru-RU" sz="1800" dirty="0" err="1"/>
              <a:t>JavaScript</a:t>
            </a:r>
            <a:r>
              <a:rPr lang="en-US" sz="1800" dirty="0"/>
              <a:t>) </a:t>
            </a:r>
            <a:r>
              <a:rPr lang="ru-RU" sz="1800" dirty="0"/>
              <a:t>[Электронный ресурс]: Режим доступа:</a:t>
            </a:r>
            <a:r>
              <a:rPr lang="en-US" sz="1800" dirty="0">
                <a:hlinkClick r:id="rId4"/>
              </a:rPr>
              <a:t> https://habr.com/ru/company/ruvds/blog/436466/</a:t>
            </a:r>
            <a:r>
              <a:rPr lang="en-US" sz="1800" dirty="0"/>
              <a:t> </a:t>
            </a:r>
            <a:r>
              <a:rPr lang="ru-RU" sz="1800" dirty="0"/>
              <a:t>(дата последнего обращения – 2</a:t>
            </a:r>
            <a:r>
              <a:rPr lang="en-US" sz="1800" dirty="0"/>
              <a:t>5</a:t>
            </a:r>
            <a:r>
              <a:rPr lang="ru-RU" sz="1800" dirty="0"/>
              <a:t>.05.2020)</a:t>
            </a:r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34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BDD5E-009C-470B-AF7A-53E2DAB2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3731E6-275B-48DF-BBB5-966AD1488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944" y="2360864"/>
            <a:ext cx="10820400" cy="4024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Наглядность и простота визуализации геомакертинговых материалов позволяет в доступной форме представлять результаты сложных анализов доступности и обеспеченности населения объектами городской инфраструктуры.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Методы геоанализа также позволяют повысить эффективность принятия решений при планировании размещения объектов городской инфраструктуры.</a:t>
            </a:r>
          </a:p>
        </p:txBody>
      </p:sp>
    </p:spTree>
    <p:extLst>
      <p:ext uri="{BB962C8B-B14F-4D97-AF65-F5344CB8AC3E}">
        <p14:creationId xmlns:p14="http://schemas.microsoft.com/office/powerpoint/2010/main" val="34550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D08D5-BEBF-4FEA-B59D-910A69A2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A2EE91-46BE-4AB2-9D53-C27C0D18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358697"/>
            <a:ext cx="10820400" cy="402412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Разработать десктопное приложение под ОС </a:t>
            </a:r>
            <a:r>
              <a:rPr lang="en-US" sz="1800" dirty="0"/>
              <a:t>Windows </a:t>
            </a:r>
            <a:r>
              <a:rPr lang="ru-RU" sz="1800" dirty="0"/>
              <a:t>для анализа доступности объектов городской инфраструктуры и решения смежных задач, связанных с городской экономикой.</a:t>
            </a:r>
          </a:p>
          <a:p>
            <a:pPr marL="0" indent="0">
              <a:lnSpc>
                <a:spcPct val="100000"/>
              </a:lnSpc>
              <a:buNone/>
            </a:pPr>
            <a:endParaRPr lang="ru-RU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Приложение должно: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Рассчитывать плотность распределения населения в выбранных районах города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ru-RU" sz="1800" dirty="0"/>
              <a:t>Определять перспективность размещения в данной области объекта выбранного типа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Визуально определять дефицит и профицит объектов различных типов в данной области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0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DC803-8CA4-48D4-8B5C-DBF89788D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E0085-2ABD-464D-B79C-160FAD4C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356927"/>
            <a:ext cx="10820400" cy="22722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/>
              <a:t>Задачей и целью реализации данного проекта является возможность обеспечения населения более благоприятными условиями проживания и повышение уровня комфортной городской среды за счет: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выявления внутригородских территорий с меньшей или недостаточной обеспеченностью населения объектами городской инфраструктуры (определённых типов) 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наглядной визуализации результатов анализа доступности и обеспеченности населения объектами городской инфраструктуры на карте в интерактивной форме</a:t>
            </a:r>
          </a:p>
        </p:txBody>
      </p:sp>
    </p:spTree>
    <p:extLst>
      <p:ext uri="{BB962C8B-B14F-4D97-AF65-F5344CB8AC3E}">
        <p14:creationId xmlns:p14="http://schemas.microsoft.com/office/powerpoint/2010/main" val="35214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EB46E-D8A1-4A80-8106-59771CC2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6145B2-8ABB-460E-9ABF-1EC02CD0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356935"/>
            <a:ext cx="10820400" cy="28418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Целевой аудиторией приложения являются: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муниципальные организации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государственные организации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коммерческие организации (малый, средний и крупный бизнес)</a:t>
            </a:r>
          </a:p>
          <a:p>
            <a:pPr>
              <a:lnSpc>
                <a:spcPct val="100000"/>
              </a:lnSpc>
            </a:pPr>
            <a:endParaRPr lang="ru-RU" sz="18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Они могут использовать данное приложение при планировании развития внутригородских территорий.</a:t>
            </a:r>
          </a:p>
        </p:txBody>
      </p:sp>
    </p:spTree>
    <p:extLst>
      <p:ext uri="{BB962C8B-B14F-4D97-AF65-F5344CB8AC3E}">
        <p14:creationId xmlns:p14="http://schemas.microsoft.com/office/powerpoint/2010/main" val="62352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0FA0D-AED3-4487-8544-D4661293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9FAD14E-76B1-4690-B7BD-BF4D0D680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50" y="2285762"/>
            <a:ext cx="5987041" cy="33027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703B84-7E7D-4E74-BE16-EB7B9A32BF44}"/>
              </a:ext>
            </a:extLst>
          </p:cNvPr>
          <p:cNvSpPr txBox="1"/>
          <p:nvPr/>
        </p:nvSpPr>
        <p:spPr>
          <a:xfrm>
            <a:off x="2210931" y="593483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Навигатор МСП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608739-0897-41B2-9221-A36F1E2E4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44" y="2286000"/>
            <a:ext cx="5517718" cy="3302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E59C87-D2E0-4E8A-8BF6-3A2431E12C7D}"/>
              </a:ext>
            </a:extLst>
          </p:cNvPr>
          <p:cNvSpPr txBox="1"/>
          <p:nvPr/>
        </p:nvSpPr>
        <p:spPr>
          <a:xfrm>
            <a:off x="8635190" y="593483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EverGIS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519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аналогов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C987655-6512-4DBC-A0C3-94DDB91CBD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526582"/>
              </p:ext>
            </p:extLst>
          </p:nvPr>
        </p:nvGraphicFramePr>
        <p:xfrm>
          <a:off x="338328" y="2193924"/>
          <a:ext cx="11512300" cy="4129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9192">
                  <a:extLst>
                    <a:ext uri="{9D8B030D-6E8A-4147-A177-3AD203B41FA5}">
                      <a16:colId xmlns:a16="http://schemas.microsoft.com/office/drawing/2014/main" val="994815493"/>
                    </a:ext>
                  </a:extLst>
                </a:gridCol>
                <a:gridCol w="1925728">
                  <a:extLst>
                    <a:ext uri="{9D8B030D-6E8A-4147-A177-3AD203B41FA5}">
                      <a16:colId xmlns:a16="http://schemas.microsoft.com/office/drawing/2014/main" val="19131185"/>
                    </a:ext>
                  </a:extLst>
                </a:gridCol>
                <a:gridCol w="2302460">
                  <a:extLst>
                    <a:ext uri="{9D8B030D-6E8A-4147-A177-3AD203B41FA5}">
                      <a16:colId xmlns:a16="http://schemas.microsoft.com/office/drawing/2014/main" val="2157581569"/>
                    </a:ext>
                  </a:extLst>
                </a:gridCol>
                <a:gridCol w="2328060">
                  <a:extLst>
                    <a:ext uri="{9D8B030D-6E8A-4147-A177-3AD203B41FA5}">
                      <a16:colId xmlns:a16="http://schemas.microsoft.com/office/drawing/2014/main" val="2568067314"/>
                    </a:ext>
                  </a:extLst>
                </a:gridCol>
                <a:gridCol w="2276860">
                  <a:extLst>
                    <a:ext uri="{9D8B030D-6E8A-4147-A177-3AD203B41FA5}">
                      <a16:colId xmlns:a16="http://schemas.microsoft.com/office/drawing/2014/main" val="1367604311"/>
                    </a:ext>
                  </a:extLst>
                </a:gridCol>
              </a:tblGrid>
              <a:tr h="687430">
                <a:tc>
                  <a:txBody>
                    <a:bodyPr/>
                    <a:lstStyle/>
                    <a:p>
                      <a:r>
                        <a:rPr lang="ru-RU" sz="1000" dirty="0"/>
                        <a:t>                     </a:t>
                      </a:r>
                      <a:r>
                        <a:rPr lang="ru-RU" sz="1200" dirty="0"/>
                        <a:t>название приложение</a:t>
                      </a:r>
                    </a:p>
                    <a:p>
                      <a:endParaRPr lang="ru-RU" sz="1000" dirty="0"/>
                    </a:p>
                    <a:p>
                      <a:r>
                        <a:rPr lang="ru-RU" sz="1100" dirty="0"/>
                        <a:t>    </a:t>
                      </a:r>
                      <a:r>
                        <a:rPr lang="ru-RU" sz="1200" dirty="0"/>
                        <a:t>критерии</a:t>
                      </a:r>
                    </a:p>
                  </a:txBody>
                  <a:tcPr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/>
                        <a:t>Навигатор МСП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/>
                        <a:t>EverGIS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 err="1"/>
                        <a:t>GisBuyer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b="1" dirty="0"/>
                        <a:t>Разрабатываемое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914679"/>
                  </a:ext>
                </a:extLst>
              </a:tr>
              <a:tr h="6874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dirty="0"/>
                        <a:t>Наглядность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+/-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580074"/>
                  </a:ext>
                </a:extLst>
              </a:tr>
              <a:tr h="69232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бесплатно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бесплатно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200" dirty="0"/>
                        <a:t>бесплатно(дополнительные данные 500 рублей)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бесплатно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738194"/>
                  </a:ext>
                </a:extLst>
              </a:tr>
              <a:tr h="68743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ru-RU" dirty="0"/>
                        <a:t>Скорость загрузки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782833"/>
                  </a:ext>
                </a:extLst>
              </a:tr>
              <a:tr h="68743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ru-RU" dirty="0"/>
                        <a:t>Простота интерфейса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  <a:r>
                        <a:rPr lang="en-US" dirty="0"/>
                        <a:t>/-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09270"/>
                  </a:ext>
                </a:extLst>
              </a:tr>
              <a:tr h="68743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ru-RU" dirty="0"/>
                        <a:t>Разнообразность объектов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140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87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1E7E1-210A-4F1F-AD81-64E4C2FF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9C3894-EF22-4B97-AA08-6A26E8761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351731"/>
            <a:ext cx="10820400" cy="40241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Геоаналитика - это современный метод в области анализа и визуализации массивов пространственных данных, в том числе с помощью технологических возможностей «Big Data», с последующими выводами и рекомендациями.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На сегодняшний день геоаналитика - основной способ анализа обеспеченности населения городов объектами инфраструктуры.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Геомаркетинг является одним из направлений геоаналитики.</a:t>
            </a:r>
          </a:p>
        </p:txBody>
      </p:sp>
    </p:spTree>
    <p:extLst>
      <p:ext uri="{BB962C8B-B14F-4D97-AF65-F5344CB8AC3E}">
        <p14:creationId xmlns:p14="http://schemas.microsoft.com/office/powerpoint/2010/main" val="308587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28E268-2693-453F-9FF7-1AF573E1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B127B1-76CC-4C00-AFCC-9EA9542A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363786"/>
            <a:ext cx="5395912" cy="423971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dirty="0"/>
              <a:t>Области применения геомаркетинга: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розничная торговля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здравоохранение: аптеки, частные клиники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общепит: кафе, рестораны, бары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банковский сектор и страхование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девелопмент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торговые центры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другие направления бизнеса, спецификой которой является –локализованного потребление у дома или работы</a:t>
            </a:r>
          </a:p>
          <a:p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2A637-37B8-4E19-8839-389886E79D49}"/>
              </a:ext>
            </a:extLst>
          </p:cNvPr>
          <p:cNvSpPr txBox="1"/>
          <p:nvPr/>
        </p:nvSpPr>
        <p:spPr>
          <a:xfrm>
            <a:off x="6096001" y="2356185"/>
            <a:ext cx="5748338" cy="392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ru-RU" dirty="0"/>
              <a:t>Типовые задачи геомаркетинга: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/>
              <a:t>выбор оптимального размещения нового объекта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/>
              <a:t>оценка целевой аудитории для выбора места под формат магазина, например – доходов (ценовая ниша)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/>
              <a:t>планирование маркетинговых компаний с учетом потоков клиентов и целевой аудитории</a:t>
            </a:r>
          </a:p>
          <a:p>
            <a:pPr marL="285750" indent="-28575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/>
              <a:t>оценка фактического и потенциального объемов реализации товаров</a:t>
            </a:r>
            <a:r>
              <a:rPr lang="en-US" dirty="0"/>
              <a:t>/</a:t>
            </a:r>
            <a:r>
              <a:rPr lang="ru-RU" dirty="0"/>
              <a:t>работ</a:t>
            </a:r>
            <a:r>
              <a:rPr lang="en-US" dirty="0"/>
              <a:t>/</a:t>
            </a:r>
            <a:r>
              <a:rPr lang="ru-RU" dirty="0"/>
              <a:t>услуг, а также их прогнозирование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2148147143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11292</TotalTime>
  <Words>766</Words>
  <Application>Microsoft Office PowerPoint</Application>
  <PresentationFormat>Широкоэкранный</PresentationFormat>
  <Paragraphs>114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След самолета</vt:lpstr>
      <vt:lpstr>ГеоАлгоритмические Расчеты: доступность объектов ГОРОДСКОЙ ИНФРАСТРУКТУРЫ</vt:lpstr>
      <vt:lpstr>Актуальность работы</vt:lpstr>
      <vt:lpstr>Постановка задачи</vt:lpstr>
      <vt:lpstr>Цели и задачи работы</vt:lpstr>
      <vt:lpstr>Целевая аудитория</vt:lpstr>
      <vt:lpstr>Обзор аналогов</vt:lpstr>
      <vt:lpstr>Обзор аналогов</vt:lpstr>
      <vt:lpstr>Анализ предметной области</vt:lpstr>
      <vt:lpstr>Анализ предметной области</vt:lpstr>
      <vt:lpstr>Анализ предметной области</vt:lpstr>
      <vt:lpstr>Программная реализация </vt:lpstr>
      <vt:lpstr>Ход работы</vt:lpstr>
      <vt:lpstr>Ход работы</vt:lpstr>
      <vt:lpstr>результат</vt:lpstr>
      <vt:lpstr>Перспективы дальнейшей разработки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ГеоАлгоритмические Расчеты: доступность объектов</dc:title>
  <dc:creator>Denis Kulikov</dc:creator>
  <cp:lastModifiedBy>Denis Kulikov</cp:lastModifiedBy>
  <cp:revision>89</cp:revision>
  <dcterms:created xsi:type="dcterms:W3CDTF">2020-01-18T16:12:16Z</dcterms:created>
  <dcterms:modified xsi:type="dcterms:W3CDTF">2020-06-05T10:16:32Z</dcterms:modified>
</cp:coreProperties>
</file>